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483" r:id="rId2"/>
    <p:sldId id="437" r:id="rId3"/>
    <p:sldId id="482" r:id="rId4"/>
    <p:sldId id="489" r:id="rId5"/>
    <p:sldId id="490" r:id="rId6"/>
    <p:sldId id="491" r:id="rId7"/>
    <p:sldId id="492" r:id="rId8"/>
    <p:sldId id="493" r:id="rId9"/>
    <p:sldId id="484" r:id="rId10"/>
    <p:sldId id="494" r:id="rId11"/>
    <p:sldId id="495" r:id="rId12"/>
    <p:sldId id="496" r:id="rId13"/>
    <p:sldId id="497" r:id="rId14"/>
    <p:sldId id="498" r:id="rId15"/>
    <p:sldId id="499" r:id="rId16"/>
    <p:sldId id="502" r:id="rId17"/>
    <p:sldId id="500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8" r:id="rId34"/>
    <p:sldId id="540" r:id="rId35"/>
    <p:sldId id="542" r:id="rId36"/>
    <p:sldId id="541" r:id="rId37"/>
    <p:sldId id="543" r:id="rId38"/>
    <p:sldId id="408" r:id="rId39"/>
    <p:sldId id="519" r:id="rId40"/>
    <p:sldId id="520" r:id="rId41"/>
    <p:sldId id="530" r:id="rId42"/>
    <p:sldId id="522" r:id="rId43"/>
    <p:sldId id="531" r:id="rId44"/>
    <p:sldId id="533" r:id="rId45"/>
    <p:sldId id="532" r:id="rId46"/>
    <p:sldId id="534" r:id="rId47"/>
    <p:sldId id="535" r:id="rId48"/>
    <p:sldId id="536" r:id="rId49"/>
    <p:sldId id="537" r:id="rId50"/>
    <p:sldId id="538" r:id="rId51"/>
    <p:sldId id="539" r:id="rId52"/>
    <p:sldId id="544" r:id="rId53"/>
    <p:sldId id="545" r:id="rId54"/>
    <p:sldId id="546" r:id="rId55"/>
    <p:sldId id="547" r:id="rId56"/>
    <p:sldId id="548" r:id="rId57"/>
    <p:sldId id="549" r:id="rId58"/>
    <p:sldId id="550" r:id="rId59"/>
    <p:sldId id="551" r:id="rId60"/>
    <p:sldId id="552" r:id="rId61"/>
    <p:sldId id="553" r:id="rId62"/>
    <p:sldId id="554" r:id="rId63"/>
    <p:sldId id="555" r:id="rId64"/>
    <p:sldId id="556" r:id="rId65"/>
    <p:sldId id="557" r:id="rId66"/>
    <p:sldId id="558" r:id="rId67"/>
    <p:sldId id="560" r:id="rId68"/>
    <p:sldId id="561" r:id="rId69"/>
    <p:sldId id="559" r:id="rId7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341313" indent="1158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684213" indent="2301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027113" indent="3444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370013" indent="458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82533" autoAdjust="0"/>
  </p:normalViewPr>
  <p:slideViewPr>
    <p:cSldViewPr snapToGrid="0">
      <p:cViewPr varScale="1">
        <p:scale>
          <a:sx n="119" d="100"/>
          <a:sy n="119" d="100"/>
        </p:scale>
        <p:origin x="603" y="4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8D836-9852-4F65-923B-136EA5BAF968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93262-5EFE-49E9-B519-637AF3F05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7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4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91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46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2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9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771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7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3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66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0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0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0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91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0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079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09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847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9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84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57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092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648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83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03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27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0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6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1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3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2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2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93262-5EFE-49E9-B519-637AF3F053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8AA3E-485C-4BEC-BDC7-98BFE076556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3D2D8-2A64-47F1-B67D-F55EC9AF8B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845588"/>
      </p:ext>
    </p:extLst>
  </p:cSld>
  <p:clrMapOvr>
    <a:masterClrMapping/>
  </p:clrMapOvr>
  <p:transition spd="med" advClick="0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6D4E9-A1A7-448C-8FC0-963D18DE0799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EFAE0-14A2-44BB-ADB0-BE691CF471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53580"/>
      </p:ext>
    </p:extLst>
  </p:cSld>
  <p:clrMapOvr>
    <a:masterClrMapping/>
  </p:clrMapOvr>
  <p:transition spd="med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8EA1-D120-4A23-827E-44F12DC5B640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4E47F-F294-4B93-95E8-534644CEF8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77119"/>
      </p:ext>
    </p:extLst>
  </p:cSld>
  <p:clrMapOvr>
    <a:masterClrMapping/>
  </p:clrMapOvr>
  <p:transition spd="med" advClick="0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79972"/>
      </p:ext>
    </p:extLst>
  </p:cSld>
  <p:clrMapOvr>
    <a:masterClrMapping/>
  </p:clrMapOvr>
  <p:transition spd="med" advClick="0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03552-07BC-4AF6-9E26-6869423492E9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7216-7D77-4E55-996C-6F56DFF8CF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25610"/>
      </p:ext>
    </p:extLst>
  </p:cSld>
  <p:clrMapOvr>
    <a:masterClrMapping/>
  </p:clrMapOvr>
  <p:transition spd="med" advClick="0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D4272-721C-4BE7-80B3-CAAA815F5BBE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E2212-DEF9-4BF0-809F-CC3863DE6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538015"/>
      </p:ext>
    </p:extLst>
  </p:cSld>
  <p:clrMapOvr>
    <a:masterClrMapping/>
  </p:clrMapOvr>
  <p:transition spd="med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79D4B-3210-4724-A50F-40BB04AA4FE0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BE660-3467-4A5A-98C8-37D2D5B565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397789"/>
      </p:ext>
    </p:extLst>
  </p:cSld>
  <p:clrMapOvr>
    <a:masterClrMapping/>
  </p:clrMapOvr>
  <p:transition spd="med" advClick="0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6BF5D-42F9-4830-B593-8B49CD59E1A8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68A6-305A-410D-B7AA-346724DDB3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0718"/>
      </p:ext>
    </p:extLst>
  </p:cSld>
  <p:clrMapOvr>
    <a:masterClrMapping/>
  </p:clrMapOvr>
  <p:transition spd="med" advClick="0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3247D-2380-4BAD-A6F2-834099CAAFBB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8FD8D-7616-48F3-9DB8-065749CF0B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26862"/>
      </p:ext>
    </p:extLst>
  </p:cSld>
  <p:clrMapOvr>
    <a:masterClrMapping/>
  </p:clrMapOvr>
  <p:transition spd="med" advClick="0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C32DC-9636-4E46-9B8E-43B0F4165973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9E932-B22C-473A-8A9F-28522F341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08016"/>
      </p:ext>
    </p:extLst>
  </p:cSld>
  <p:clrMapOvr>
    <a:masterClrMapping/>
  </p:clrMapOvr>
  <p:transition spd="med" advClick="0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49E58-E81B-4177-9574-4B4C249032A4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FFFAE-9C0B-460C-A7FF-048AFBC57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66489"/>
      </p:ext>
    </p:extLst>
  </p:cSld>
  <p:clrMapOvr>
    <a:masterClrMapping/>
  </p:clrMapOvr>
  <p:transition spd="med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6DB0E-6E5A-42F8-9533-F5A0B432ADE6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C7FC1-EB02-4EAD-A370-F1AC0AD362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04342"/>
      </p:ext>
    </p:extLst>
  </p:cSld>
  <p:clrMapOvr>
    <a:masterClrMapping/>
  </p:clrMapOvr>
  <p:transition spd="med"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845E4-9BD5-4325-A6C7-E26AC4C2F9FF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06C09-730B-4595-9FC1-E4192A9395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12665"/>
      </p:ext>
    </p:extLst>
  </p:cSld>
  <p:clrMapOvr>
    <a:masterClrMapping/>
  </p:clrMapOvr>
  <p:transition spd="med" advClick="0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70CD8-0D86-421D-8005-0A705E9533E6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DA02F-F5F6-4EF1-8D92-013261B23A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065148"/>
      </p:ext>
    </p:extLst>
  </p:cSld>
  <p:clrMapOvr>
    <a:masterClrMapping/>
  </p:clrMapOvr>
  <p:transition spd="med" advClick="0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61475-15F8-47AE-B62F-C1A794D8634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8ED94-3149-442A-8EB3-5838BB5BDC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29017"/>
      </p:ext>
    </p:extLst>
  </p:cSld>
  <p:clrMapOvr>
    <a:masterClrMapping/>
  </p:clrMapOvr>
  <p:transition spd="med" advClick="0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EC6EC-083B-489A-862E-3C9C98FD6EA5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70176-547F-49BF-BEAB-A38B68C50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52145"/>
      </p:ext>
    </p:extLst>
  </p:cSld>
  <p:clrMapOvr>
    <a:masterClrMapping/>
  </p:clrMapOvr>
  <p:transition spd="med" advClick="0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5162D-0825-459B-B257-9BCA25C16C5F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BF738-F557-460E-B512-3AF592BBB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8185"/>
      </p:ext>
    </p:extLst>
  </p:cSld>
  <p:clrMapOvr>
    <a:masterClrMapping/>
  </p:clrMapOvr>
  <p:transition spd="med" advClick="0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0AD23-473E-4B00-82C0-99E85CDA7104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6916F-2D73-4FFD-9CCE-1607EC7E6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58589"/>
      </p:ext>
    </p:extLst>
  </p:cSld>
  <p:clrMapOvr>
    <a:masterClrMapping/>
  </p:clrMapOvr>
  <p:transition spd="med" advClick="0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78B53-7DE5-4762-96E1-354935B1279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05E37-A167-408C-A6F5-3B4C396A9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602006"/>
      </p:ext>
    </p:extLst>
  </p:cSld>
  <p:clrMapOvr>
    <a:masterClrMapping/>
  </p:clrMapOvr>
  <p:transition spd="med" advClick="0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4B460-3BAF-4E26-9701-8F6971B9D1F5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D738B-A5E9-42A7-9EE9-5E5BD94343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45623"/>
      </p:ext>
    </p:extLst>
  </p:cSld>
  <p:clrMapOvr>
    <a:masterClrMapping/>
  </p:clrMapOvr>
  <p:transition spd="med" advClick="0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CE5D-22CD-432C-8087-8420E7D908B9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05D84-F77F-4D9B-9315-B08DA7AB6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239028"/>
      </p:ext>
    </p:extLst>
  </p:cSld>
  <p:clrMapOvr>
    <a:masterClrMapping/>
  </p:clrMapOvr>
  <p:transition spd="med" advClick="0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9274D-0711-4DC4-AA2E-554E1EE6C566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96F8-1FEC-4B9E-B0CC-715716302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79825"/>
      </p:ext>
    </p:extLst>
  </p:cSld>
  <p:clrMapOvr>
    <a:masterClrMapping/>
  </p:clrMapOvr>
  <p:transition spd="med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55D79-13A4-4677-A25C-9DDCC2AFCC22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428B2-6D03-4E57-8E7D-E14E7E798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00148"/>
      </p:ext>
    </p:extLst>
  </p:cSld>
  <p:clrMapOvr>
    <a:masterClrMapping/>
  </p:clrMapOvr>
  <p:transition spd="med" advClick="0" advTm="3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F668E-CBE7-4F7F-9D12-984F41146DFA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09C03-0AC5-403A-B369-2CD87A5C9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71241"/>
      </p:ext>
    </p:extLst>
  </p:cSld>
  <p:clrMapOvr>
    <a:masterClrMapping/>
  </p:clrMapOvr>
  <p:transition spd="med" advClick="0" advTm="3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23C86-E745-477A-93AB-6414FAEB8FCE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20944-4273-48FE-929C-0ADFDB8DCD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12082"/>
      </p:ext>
    </p:extLst>
  </p:cSld>
  <p:clrMapOvr>
    <a:masterClrMapping/>
  </p:clrMapOvr>
  <p:transition spd="med" advClick="0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E7DE8-32DC-4A0D-853D-AC56FCF83F0B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88598-A065-487C-B70D-4812DDCB10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00040"/>
      </p:ext>
    </p:extLst>
  </p:cSld>
  <p:clrMapOvr>
    <a:masterClrMapping/>
  </p:clrMapOvr>
  <p:transition spd="med" advClick="0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1B30B-AF69-4C94-AC6B-935531C61FC4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A24C2-5666-45E4-A325-EC55EDD865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93053"/>
      </p:ext>
    </p:extLst>
  </p:cSld>
  <p:clrMapOvr>
    <a:masterClrMapping/>
  </p:clrMapOvr>
  <p:transition spd="med" advClick="0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ADFD8-C92B-4AEB-8AA1-5661337BB13B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C4F26-7FE4-4733-BC7B-0D615A3206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91418"/>
      </p:ext>
    </p:extLst>
  </p:cSld>
  <p:clrMapOvr>
    <a:masterClrMapping/>
  </p:clrMapOvr>
  <p:transition spd="med" advClick="0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73ECD-F1FF-43B1-9B1D-C2B25AE98E0F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2102A-8819-4C0D-9C10-E82183D670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286967"/>
      </p:ext>
    </p:extLst>
  </p:cSld>
  <p:clrMapOvr>
    <a:masterClrMapping/>
  </p:clrMapOvr>
  <p:transition spd="med" advClick="0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55639-6C99-4162-BA6F-68E29F9C70E7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54020-7164-47DA-BD68-D4B4F30F93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541257"/>
      </p:ext>
    </p:extLst>
  </p:cSld>
  <p:clrMapOvr>
    <a:masterClrMapping/>
  </p:clrMapOvr>
  <p:transition spd="med" advClick="0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8E740-A5C0-4C89-82F5-CDB73C9AB10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6F3DF-010C-4A3C-8843-00D56D7114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18815"/>
      </p:ext>
    </p:extLst>
  </p:cSld>
  <p:clrMapOvr>
    <a:masterClrMapping/>
  </p:clrMapOvr>
  <p:transition spd="med" advClick="0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0D544-A160-4D61-9303-10561A9C9C0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0FA5D-EB1A-49A3-84B3-250DBFFD8B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32037"/>
      </p:ext>
    </p:extLst>
  </p:cSld>
  <p:clrMapOvr>
    <a:masterClrMapping/>
  </p:clrMapOvr>
  <p:transition spd="med" advClick="0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9A1A9-C168-4D66-A268-21B8078ADB35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0685C-D097-478D-AB07-AFE80F8F99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769704"/>
      </p:ext>
    </p:extLst>
  </p:cSld>
  <p:clrMapOvr>
    <a:masterClrMapping/>
  </p:clrMapOvr>
  <p:transition spd="med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F5706-509C-4CFB-99B5-745E3895C32D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0E62-97EE-4D77-8ACD-A8C9E79B0C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67578"/>
      </p:ext>
    </p:extLst>
  </p:cSld>
  <p:clrMapOvr>
    <a:masterClrMapping/>
  </p:clrMapOvr>
  <p:transition spd="med" advClick="0" advTm="3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3970C-7A4F-4F95-B0C3-C7C64F38CEE7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1074D-B1A4-4028-BA77-650B9CFBCA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51044"/>
      </p:ext>
    </p:extLst>
  </p:cSld>
  <p:clrMapOvr>
    <a:masterClrMapping/>
  </p:clrMapOvr>
  <p:transition spd="med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49884-02BA-406C-9BC3-819E7626A577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F92B-3716-4AC8-860A-D4CE5E2DE1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23343"/>
      </p:ext>
    </p:extLst>
  </p:cSld>
  <p:clrMapOvr>
    <a:masterClrMapping/>
  </p:clrMapOvr>
  <p:transition spd="med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15E9B-CF21-41F4-B9AC-0756C5086A8F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B015F-135F-4A8A-9406-67226E29E5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99451"/>
      </p:ext>
    </p:extLst>
  </p:cSld>
  <p:clrMapOvr>
    <a:masterClrMapping/>
  </p:clrMapOvr>
  <p:transition spd="med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76219-B9AD-4B15-9C7E-F3FA9FF5C877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2942-6822-4A70-A184-DDE90496EA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4973"/>
      </p:ext>
    </p:extLst>
  </p:cSld>
  <p:clrMapOvr>
    <a:masterClrMapping/>
  </p:clrMapOvr>
  <p:transition spd="med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195D4-0724-474B-BAA3-F1366BC65B9C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CFB09-96D3-404A-B813-4C8F495626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57337"/>
      </p:ext>
    </p:extLst>
  </p:cSld>
  <p:clrMapOvr>
    <a:masterClrMapping/>
  </p:clrMapOvr>
  <p:transition spd="med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6A6D7-4FD5-46C7-9A64-3FD6F561E491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39356-B896-4353-BAF1-8B34E44591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73462"/>
      </p:ext>
    </p:extLst>
  </p:cSld>
  <p:clrMapOvr>
    <a:masterClrMapping/>
  </p:clrMapOvr>
  <p:transition spd="med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49CFDE-4F46-4668-B915-E9E46493380A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86AB924-41EA-467E-939E-033276A1D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35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</p:sldLayoutIdLst>
  <p:transition spd="med" advClick="0" advTm="3000">
    <p:fade/>
  </p:transition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file:///\\&#24120;&#37327;&#20540;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hyperlink" Target="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ch2/&#20363;&#23376;1/Circle.ja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ch2/&#20363;&#23376;1/Example2_1.java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ch2/&#20363;&#23376;2/Lader.ja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ch2/&#20363;&#23376;2/Rect.java" TargetMode="External"/><Relationship Id="rId5" Type="http://schemas.openxmlformats.org/officeDocument/2006/relationships/hyperlink" Target="ch2/&#20363;&#23376;2/Example2_2.java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----</a:t>
            </a: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</a:rPr>
              <a:t>运算符、表达式与语句</a:t>
            </a: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8126" y="683073"/>
            <a:ext cx="8746957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运算符：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运算符是二目运算符，左面的操作元是一个对象；右面是一个类。当左面的对象是右面的类或子类创建的对象时，该运算符运算的结果是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 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false。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package </a:t>
            </a:r>
            <a:r>
              <a:rPr lang="en-US" sz="1100" b="1" dirty="0" err="1">
                <a:solidFill>
                  <a:schemeClr val="bg1"/>
                </a:solidFill>
              </a:rPr>
              <a:t>helloj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public class compare {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static class A{ }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static class B extends A{ }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public static void main(String[] </a:t>
            </a:r>
            <a:r>
              <a:rPr lang="en-US" sz="1100" b="1" dirty="0" err="1">
                <a:solidFill>
                  <a:schemeClr val="bg1"/>
                </a:solidFill>
              </a:rPr>
              <a:t>args</a:t>
            </a:r>
            <a:r>
              <a:rPr lang="en-US" sz="1100" b="1" dirty="0">
                <a:solidFill>
                  <a:schemeClr val="bg1"/>
                </a:solidFill>
              </a:rPr>
              <a:t>) {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A </a:t>
            </a:r>
            <a:r>
              <a:rPr lang="en-US" sz="1100" b="1" dirty="0" err="1">
                <a:solidFill>
                  <a:schemeClr val="bg1"/>
                </a:solidFill>
              </a:rPr>
              <a:t>a</a:t>
            </a:r>
            <a:r>
              <a:rPr lang="en-US" sz="1100" b="1" dirty="0">
                <a:solidFill>
                  <a:schemeClr val="bg1"/>
                </a:solidFill>
              </a:rPr>
              <a:t> = new A();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B </a:t>
            </a:r>
            <a:r>
              <a:rPr lang="en-US" sz="1100" b="1" dirty="0" err="1">
                <a:solidFill>
                  <a:schemeClr val="bg1"/>
                </a:solidFill>
              </a:rPr>
              <a:t>b</a:t>
            </a:r>
            <a:r>
              <a:rPr lang="en-US" sz="1100" b="1" dirty="0">
                <a:solidFill>
                  <a:schemeClr val="bg1"/>
                </a:solidFill>
              </a:rPr>
              <a:t> = new B();</a:t>
            </a:r>
          </a:p>
          <a:p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A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a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 "b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</a:t>
            </a:r>
            <a:r>
              <a:rPr lang="zh-CN" altLang="en-US" sz="1100" b="1" dirty="0">
                <a:solidFill>
                  <a:schemeClr val="bg1"/>
                </a:solidFill>
              </a:rPr>
              <a:t>的结果</a:t>
            </a:r>
            <a:r>
              <a:rPr lang="en-US" altLang="zh-CN" sz="1100" b="1" dirty="0">
                <a:solidFill>
                  <a:schemeClr val="bg1"/>
                </a:solidFill>
              </a:rPr>
              <a:t>:"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+ ( </a:t>
            </a:r>
            <a:r>
              <a:rPr lang="en-US" sz="1100" b="1" dirty="0">
                <a:solidFill>
                  <a:schemeClr val="bg1"/>
                </a:solidFill>
              </a:rPr>
              <a:t>b </a:t>
            </a:r>
            <a:r>
              <a:rPr lang="en-US" sz="1100" b="1" dirty="0" err="1">
                <a:solidFill>
                  <a:schemeClr val="bg1"/>
                </a:solidFill>
              </a:rPr>
              <a:t>instanceof</a:t>
            </a:r>
            <a:r>
              <a:rPr lang="en-US" sz="1100" b="1" dirty="0">
                <a:solidFill>
                  <a:schemeClr val="bg1"/>
                </a:solidFill>
              </a:rPr>
              <a:t> B ) 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</a:rPr>
              <a:t>System.out.println</a:t>
            </a:r>
            <a:r>
              <a:rPr lang="en-US" sz="1100" b="1" dirty="0">
                <a:solidFill>
                  <a:schemeClr val="bg1"/>
                </a:solidFill>
              </a:rPr>
              <a:t>();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}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}</a:t>
            </a:r>
            <a:endParaRPr lang="zh-CN" altLang="en-US" sz="1100" b="1" dirty="0">
              <a:solidFill>
                <a:schemeClr val="bg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6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语句概述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6373" y="683073"/>
            <a:ext cx="8602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里的语句可分为以下六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．方法调用语句。如：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 Hello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．表达式语句   表示式尾加上分号。比如赋值语句：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x=23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．复合语句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可以用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}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把一些语句括起来构成复合语句，如：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z=123+x;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("How are you");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．空语句。 一个分号也是一条语句，称做空语句。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．控制语句。控制语句分为条件分支语句、开关语句和循环语句。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语句和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语句。它们和类、对象有关，将在第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章讲解。</a:t>
            </a:r>
          </a:p>
        </p:txBody>
      </p:sp>
    </p:spTree>
    <p:extLst>
      <p:ext uri="{BB962C8B-B14F-4D97-AF65-F5344CB8AC3E}">
        <p14:creationId xmlns:p14="http://schemas.microsoft.com/office/powerpoint/2010/main" val="4963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83187"/>
            <a:ext cx="5638800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条件分支语句按着语法格式可细分为三种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形式：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 ……- else if 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24746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83187"/>
            <a:ext cx="563880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3060"/>
            <a:ext cx="8902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语句是单条件分支语句，即根据一个条件来控制程序执行的流程。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（表达式）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语言不同的是，在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语句中，关键字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后面的一对小括号（）内的表达式的值必须是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当值为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时，则执行紧跟的复合语句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4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590940"/>
            <a:ext cx="563880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98" y="987972"/>
            <a:ext cx="8934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语句是双条件分支语句，即根据一个条件来控制程序执行的流程。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853" y="1640332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} </a:t>
            </a: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791645"/>
              </p:ext>
            </p:extLst>
          </p:nvPr>
        </p:nvGraphicFramePr>
        <p:xfrm>
          <a:off x="4896853" y="1412643"/>
          <a:ext cx="2366211" cy="2114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位图图像" r:id="rId5" imgW="2534004" imgH="2505425" progId="Paint.Picture">
                  <p:embed/>
                </p:oleObj>
              </mc:Choice>
              <mc:Fallback>
                <p:oleObj name="位图图像" r:id="rId5" imgW="2534004" imgH="2505425" progId="Paint.Picture">
                  <p:embed/>
                  <p:pic>
                    <p:nvPicPr>
                      <p:cNvPr id="307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853" y="1412643"/>
                        <a:ext cx="2366211" cy="2114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1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if- ……- else if -else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3" name="矩形 2"/>
          <p:cNvSpPr/>
          <p:nvPr/>
        </p:nvSpPr>
        <p:spPr>
          <a:xfrm>
            <a:off x="106373" y="987519"/>
            <a:ext cx="88932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语句是多条件分支语句，即根据多个条件来控制程序执行的流程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依次判断表达式的值，当出现某个值为真时，则执行其对应的语句。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然后跳到整个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语句之外继续执行程序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</p:txBody>
      </p:sp>
      <p:sp>
        <p:nvSpPr>
          <p:cNvPr id="7" name="矩形 6"/>
          <p:cNvSpPr/>
          <p:nvPr/>
        </p:nvSpPr>
        <p:spPr>
          <a:xfrm>
            <a:off x="152400" y="1895299"/>
            <a:ext cx="4572000" cy="31116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if(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       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… …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else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若干语句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 } 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011754"/>
              </p:ext>
            </p:extLst>
          </p:nvPr>
        </p:nvGraphicFramePr>
        <p:xfrm>
          <a:off x="3535374" y="1981252"/>
          <a:ext cx="5065357" cy="2939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" name="位图图像" r:id="rId5" imgW="4296375" imgH="2486372" progId="Paint.Picture">
                  <p:embed/>
                </p:oleObj>
              </mc:Choice>
              <mc:Fallback>
                <p:oleObj name="位图图像" r:id="rId5" imgW="4296375" imgH="2486372" progId="Paint.Picture">
                  <p:embed/>
                  <p:pic>
                    <p:nvPicPr>
                      <p:cNvPr id="3175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374" y="1981252"/>
                        <a:ext cx="5065357" cy="2939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1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If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条件分支语句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2" y="747189"/>
            <a:ext cx="5041699" cy="34312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39" y="747189"/>
            <a:ext cx="3909030" cy="343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1157" y="1243263"/>
            <a:ext cx="1764632" cy="1884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243117" y="11990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C00000"/>
                </a:solidFill>
              </a:rPr>
              <a:t>定义了一个叫</a:t>
            </a:r>
            <a:r>
              <a:rPr lang="en-US" altLang="zh-CN" sz="1200" b="1" dirty="0" smtClean="0">
                <a:solidFill>
                  <a:srgbClr val="C00000"/>
                </a:solidFill>
              </a:rPr>
              <a:t>sort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的方法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5964" y="3581262"/>
            <a:ext cx="18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C00000"/>
                </a:solidFill>
              </a:rPr>
              <a:t>用</a:t>
            </a:r>
            <a:r>
              <a:rPr lang="en-US" altLang="zh-CN" sz="1200" b="1" dirty="0" err="1" smtClean="0">
                <a:solidFill>
                  <a:srgbClr val="C00000"/>
                </a:solidFill>
              </a:rPr>
              <a:t>SortNumber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声明一个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r>
              <a:rPr lang="zh-CN" altLang="en-US" sz="1200" b="1" dirty="0" smtClean="0">
                <a:solidFill>
                  <a:srgbClr val="C00000"/>
                </a:solidFill>
              </a:rPr>
              <a:t>名字为</a:t>
            </a:r>
            <a:r>
              <a:rPr lang="en-US" altLang="zh-CN" sz="1200" b="1" dirty="0" smtClean="0">
                <a:solidFill>
                  <a:srgbClr val="C00000"/>
                </a:solidFill>
              </a:rPr>
              <a:t>number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的对象，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r>
              <a:rPr lang="en-US" altLang="zh-CN" sz="1200" b="1" dirty="0" smtClean="0">
                <a:solidFill>
                  <a:srgbClr val="C00000"/>
                </a:solidFill>
              </a:rPr>
              <a:t>new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是为对象分配变量。</a:t>
            </a:r>
            <a:endParaRPr lang="en-US" sz="12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" y="4227593"/>
            <a:ext cx="1473625" cy="8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Switch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开关语句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2247" y="618128"/>
            <a:ext cx="896352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语句是单条件多分支的开关语句，它的一般格式定义如下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语句是可选的）： 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switch(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       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\\ 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常量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值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要互不相同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case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case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常量值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若干个语句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break;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default:</a:t>
            </a:r>
          </a:p>
          <a:p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4725" y="4086992"/>
            <a:ext cx="684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语句首先要计算表达式的值，如果表达式的值和某个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后面的常量值相等，就执行该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里的若干语句直到碰到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为止，如果某个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中没有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语句还要执行后继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里面的若干个语句。</a:t>
            </a:r>
            <a:endParaRPr 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5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Switch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开关语句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3" y="667952"/>
            <a:ext cx="4470733" cy="4247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3" y="667952"/>
            <a:ext cx="3390925" cy="2205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3" y="2939068"/>
            <a:ext cx="1233497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009838"/>
            <a:ext cx="45378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1;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2;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 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，完成必要的初始化工作。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）判断“表达式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的值，若“表达式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）执行循环体，然后计算“表达式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，以便改变循环条件，进行（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02598" y="1292149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hlinkClick r:id="rId5" action="ppaction://hlinkfile"/>
              </a:rPr>
              <a:t>\\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是值为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型表达式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，称为循环条件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用来修整变量，改变循环条件。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643769"/>
              </p:ext>
            </p:extLst>
          </p:nvPr>
        </p:nvGraphicFramePr>
        <p:xfrm>
          <a:off x="5253681" y="1815369"/>
          <a:ext cx="1967211" cy="306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位图图像" r:id="rId6" imgW="1838095" imgH="2828571" progId="Paint.Picture">
                  <p:embed/>
                </p:oleObj>
              </mc:Choice>
              <mc:Fallback>
                <p:oleObj name="位图图像" r:id="rId6" imgW="1838095" imgH="2828571" progId="Paint.Picture">
                  <p:embed/>
                  <p:pic>
                    <p:nvPicPr>
                      <p:cNvPr id="3584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681" y="1815369"/>
                        <a:ext cx="1967211" cy="3066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1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97594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302" y="94699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运算符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与表达式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语句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if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条件分支语句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switch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0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8" y="740108"/>
            <a:ext cx="3586189" cy="30289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05" y="768940"/>
            <a:ext cx="3238524" cy="15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While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1027937"/>
            <a:ext cx="4572000" cy="27792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表达式) {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若干语句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（1）计算表达式的值，如果该值是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时，就进行（2），否则执行（3）。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（2）执行循环体，再进行（1）。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（3）结束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 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06548"/>
              </p:ext>
            </p:extLst>
          </p:nvPr>
        </p:nvGraphicFramePr>
        <p:xfrm>
          <a:off x="5257800" y="727568"/>
          <a:ext cx="2510590" cy="3154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位图图像" r:id="rId5" imgW="1552792" imgH="2572109" progId="Paint.Picture">
                  <p:embed/>
                </p:oleObj>
              </mc:Choice>
              <mc:Fallback>
                <p:oleObj name="位图图像" r:id="rId5" imgW="1552792" imgH="2572109" progId="Paint.Picture">
                  <p:embed/>
                  <p:pic>
                    <p:nvPicPr>
                      <p:cNvPr id="378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27568"/>
                        <a:ext cx="2510590" cy="3154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55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6373" y="59094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do-While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781" y="995937"/>
            <a:ext cx="48046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语句的语法格式：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{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若干语句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while(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do- 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语句的执行规则是：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）执行循环体，再进行（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）计算表达式的值，如果该值是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时，就进行（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），否则执行（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）结束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语句的执行。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4-4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语句计算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1+1/2!+1/3!+1/4!  …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项和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577902"/>
              </p:ext>
            </p:extLst>
          </p:nvPr>
        </p:nvGraphicFramePr>
        <p:xfrm>
          <a:off x="5715000" y="1052605"/>
          <a:ext cx="2298032" cy="306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位图图像" r:id="rId5" imgW="1590897" imgH="2486372" progId="Paint.Picture">
                  <p:embed/>
                </p:oleObj>
              </mc:Choice>
              <mc:Fallback>
                <p:oleObj name="位图图像" r:id="rId5" imgW="1590897" imgH="2486372" progId="Paint.Picture">
                  <p:embed/>
                  <p:pic>
                    <p:nvPicPr>
                      <p:cNvPr id="38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052605"/>
                        <a:ext cx="2298032" cy="3064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79781" y="4382696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循环和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循环的区别是：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的循环体至少被执行一次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8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循环语句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35666" y="817733"/>
            <a:ext cx="78726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2400" b="1" dirty="0" smtClean="0"/>
              <a:t>思考：</a:t>
            </a:r>
            <a:r>
              <a:rPr lang="zh-CN" altLang="zh-CN" sz="2400" b="1" dirty="0"/>
              <a:t>用</a:t>
            </a:r>
            <a:r>
              <a:rPr lang="en-US" altLang="zh-CN" sz="2400" b="1" dirty="0"/>
              <a:t>while</a:t>
            </a:r>
            <a:r>
              <a:rPr lang="zh-CN" altLang="zh-CN" sz="2400" b="1" dirty="0"/>
              <a:t>语句计算</a:t>
            </a:r>
            <a:r>
              <a:rPr lang="en-US" altLang="zh-CN" sz="2400" b="1" dirty="0"/>
              <a:t>1+1/2!+1/3!+1/4!  … </a:t>
            </a:r>
            <a:r>
              <a:rPr lang="zh-CN" altLang="zh-CN" sz="2400" b="1" dirty="0"/>
              <a:t>的前</a:t>
            </a:r>
            <a:r>
              <a:rPr lang="en-US" altLang="zh-CN" sz="2400" b="1" dirty="0"/>
              <a:t>20</a:t>
            </a:r>
            <a:r>
              <a:rPr lang="zh-CN" altLang="zh-CN" sz="2400" b="1" dirty="0"/>
              <a:t>项和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break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和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continue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4169" y="693552"/>
            <a:ext cx="87349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语句是用关键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加上分号构成的语句。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循环体中可以使用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在某次循环中执行了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语句，那么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语句就结束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在某次循环中执行了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语句，那么本次循环就结束，即不再执行本次循环中循环体中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语句后面的语句，而转入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进行下一次循环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775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break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和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continue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8" y="669758"/>
            <a:ext cx="6384733" cy="3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如果程序需要若干个类型相同的变量，比如需要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型变量，应当怎么做呢？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x1, x2,x3,x4,x5,x6,x7,x8;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相同类型的变量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按顺序组成的一种复合数据类型，称这些相同类型的变量为数组的元素或单元。数组通过数组名加索引来使用数组的元素。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数组属于引用型变量，创建数组需要经过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数组分配变量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两个步骤。 </a:t>
            </a:r>
          </a:p>
        </p:txBody>
      </p:sp>
    </p:spTree>
    <p:extLst>
      <p:ext uri="{BB962C8B-B14F-4D97-AF65-F5344CB8AC3E}">
        <p14:creationId xmlns:p14="http://schemas.microsoft.com/office/powerpoint/2010/main" val="3436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501" y="1137318"/>
            <a:ext cx="88155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声明数组包括数组变量的名字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、数组的类型。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声明一维数组有下列两种格式：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  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声明二维数组有下列两种格式：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  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数组的元素类型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 boy[];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  cat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 tom[];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不允许在声明数组中的方括号内指定数组元素的个数！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0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为数组分配元素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声明数组仅仅是给出了数组名字和元素的数据类型，要想真正的使用数组还必须为它分配内存空间，即创建数组。在为数组分配内存空间时必须指明数组的长度。为一维数组分配内存空间的格式如下：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数组名字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数组元素的类型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数组元素的个数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float[4];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数组变量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中存放着这些元素的首地址，该地址称数组的引用，这样数组就可以通过索引操作这些单元。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874" y="3483779"/>
            <a:ext cx="3278124" cy="16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为数组分配元素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声明数组和创建数组可以一起完成，例如：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buy[] = new float[4];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同样的，二维数组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[][];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[3][4];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mytwo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=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[3][4];</a:t>
            </a:r>
          </a:p>
        </p:txBody>
      </p:sp>
    </p:spTree>
    <p:extLst>
      <p:ext uri="{BB962C8B-B14F-4D97-AF65-F5344CB8AC3E}">
        <p14:creationId xmlns:p14="http://schemas.microsoft.com/office/powerpoint/2010/main" val="4797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提供了丰富的运算符，如算术运算符、关系运算符、逻辑运算符、位运算符等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算数运算符与算术表达式：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73" y="1573775"/>
            <a:ext cx="89916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加、减、乘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、除和求余运算符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减运算符是二目运算符；加减运算符的结合方向是从左到右；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加、减、乘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、除和求余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的操作元是整型或浮点型数据，加减运算符的优先级是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级，乘、除和求余运算符的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算数运算符与算术表达式：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自增、自减运算符：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单目运算符，可以放在操作元之前，也可以放在操作元之后。操作元必须是一个整型或浮点型变量。作用是使变量的值增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，如：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）表示在使用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之前，先使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的值增（减）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x--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）表示在使用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之后，使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的值增（减）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数组元素的使用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一维数组通过索引符访问自己的元素，如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boy[0]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boy[1]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等。需要注意的是索引从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 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维数组也通过索引符访问自己的元素，如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a[0][1]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a[1][2]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等；需要注意的是索引从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开始。 </a:t>
            </a:r>
          </a:p>
        </p:txBody>
      </p:sp>
    </p:spTree>
    <p:extLst>
      <p:ext uri="{BB962C8B-B14F-4D97-AF65-F5344CB8AC3E}">
        <p14:creationId xmlns:p14="http://schemas.microsoft.com/office/powerpoint/2010/main" val="12689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数组的元素的个数称作数组的长度。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一维数组，“数组名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.length”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的值就是数组中元素的个数。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二维数组“数组名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.length”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它含有的一维数组的个数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a[] = new float[12];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b[][] = new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[3][6];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；而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b.length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15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数组的初始化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896" y="1179606"/>
            <a:ext cx="88671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创建数组后，系统会给数组的每个元素一个默认的值，如，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在声明数组的同时也可以给数组的元素一个初始值，如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boy[] = { 21.3f,23.89f,2.0f,23f,778.98f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上述语句相当于：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boy[] = new float[5];</a:t>
            </a: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可以直接用若干个一维数组初始化一个二维数组，这些一维数组的长度不尽相同，例如：</a:t>
            </a:r>
          </a:p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a[][]= {{1}, {1,1},{1,2,1}, {1,3,3,1},{1,4,6,4,1}}; 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</a:p>
        </p:txBody>
      </p:sp>
      <p:sp>
        <p:nvSpPr>
          <p:cNvPr id="6" name="矩形 5"/>
          <p:cNvSpPr/>
          <p:nvPr/>
        </p:nvSpPr>
        <p:spPr>
          <a:xfrm>
            <a:off x="276896" y="1041234"/>
            <a:ext cx="8867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数组属于引用型变量，因此两个相同类型的数组如果具有相同的引用，它们就有完全相同的元素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a[] = {1,2,3},b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{4,5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数组变量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分别存放着引用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0x35ce36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0x757aef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使用了下列赋值语句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的类型必须相同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a=b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中存放的引用和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的相同，这时系统将释放最初分配给数组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的元素，使得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的元素相同。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46000"/>
              </p:ext>
            </p:extLst>
          </p:nvPr>
        </p:nvGraphicFramePr>
        <p:xfrm>
          <a:off x="378232" y="3669689"/>
          <a:ext cx="36766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位图图像" r:id="rId5" imgW="3677163" imgH="1076475" progId="Paint.Picture">
                  <p:embed/>
                </p:oleObj>
              </mc:Choice>
              <mc:Fallback>
                <p:oleObj name="位图图像" r:id="rId5" imgW="3677163" imgH="1076475" progId="Paint.Picture">
                  <p:embed/>
                  <p:pic>
                    <p:nvPicPr>
                      <p:cNvPr id="481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32" y="3669689"/>
                        <a:ext cx="367665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81227"/>
              </p:ext>
            </p:extLst>
          </p:nvPr>
        </p:nvGraphicFramePr>
        <p:xfrm>
          <a:off x="4476990" y="3675013"/>
          <a:ext cx="3695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位图图像" r:id="rId7" imgW="3696216" imgH="923810" progId="Paint.Picture">
                  <p:embed/>
                </p:oleObj>
              </mc:Choice>
              <mc:Fallback>
                <p:oleObj name="位图图像" r:id="rId7" imgW="3696216" imgH="923810" progId="Paint.Picture">
                  <p:embed/>
                  <p:pic>
                    <p:nvPicPr>
                      <p:cNvPr id="481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990" y="3675013"/>
                        <a:ext cx="36957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12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0" y="657972"/>
            <a:ext cx="3986242" cy="1228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0" y="1942788"/>
            <a:ext cx="5024474" cy="21812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38" y="666429"/>
            <a:ext cx="1323985" cy="12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1003141"/>
            <a:ext cx="8542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．基于循环语句的遍历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语法格式如下：</a:t>
            </a:r>
          </a:p>
          <a:p>
            <a:r>
              <a:rPr 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声明循环变量：数组的名字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其中，声明的循环变量的类型必须和数组的类型相同。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0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671902"/>
            <a:ext cx="881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1003141"/>
            <a:ext cx="8542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．使用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方法遍历数组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Arrays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类调用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a)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方法，可以得到参数指定的一维数组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的如下格式的字符串表示：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a[0],a[1] …a[a.length-1</a:t>
            </a:r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]]</a:t>
            </a:r>
          </a:p>
          <a:p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例如，对于数组：</a:t>
            </a:r>
          </a:p>
          <a:p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[]a = {1,2,3,4,5,6};</a:t>
            </a:r>
          </a:p>
          <a:p>
            <a:r>
              <a:rPr lang="en-US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Arrays.toString</a:t>
            </a: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得到的字符串是：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29085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数组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715240"/>
            <a:ext cx="5857918" cy="32718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4537" y="1078832"/>
            <a:ext cx="2009274" cy="216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55" y="715240"/>
            <a:ext cx="1204921" cy="4953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9495" y="2528955"/>
            <a:ext cx="918410" cy="224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8693" y="3987100"/>
            <a:ext cx="79031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注：</a:t>
            </a:r>
            <a:r>
              <a:rPr lang="en-US" altLang="zh-CN" sz="1600" b="1" dirty="0">
                <a:solidFill>
                  <a:srgbClr val="C00000"/>
                </a:solidFill>
              </a:rPr>
              <a:t>for</a:t>
            </a:r>
            <a:r>
              <a:rPr lang="zh-CN" altLang="en-US" sz="1600" b="1" dirty="0">
                <a:solidFill>
                  <a:srgbClr val="C00000"/>
                </a:solidFill>
              </a:rPr>
              <a:t>中的“声明循环变量”必须是变量声明，不可以使用已经声明过的变量。例如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For</a:t>
            </a:r>
            <a:r>
              <a:rPr lang="zh-CN" altLang="en-US" sz="1600" b="1" dirty="0">
                <a:solidFill>
                  <a:srgbClr val="C00000"/>
                </a:solidFill>
              </a:rPr>
              <a:t>语句不可以分开写成两条。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en-US" altLang="zh-CN" sz="1600" b="1" dirty="0" smtClean="0">
                <a:solidFill>
                  <a:srgbClr val="C00000"/>
                </a:solidFill>
              </a:rPr>
              <a:t>Char 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ch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 = 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；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r>
              <a:rPr lang="en-US" altLang="zh-CN" sz="1600" b="1" dirty="0" smtClean="0">
                <a:solidFill>
                  <a:srgbClr val="C00000"/>
                </a:solidFill>
              </a:rPr>
              <a:t>For(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ch:a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){…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----</a:t>
            </a:r>
            <a:r>
              <a:rPr lang="zh-CN" altLang="en-US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20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4D70AF9-2162-4D8E-8C2B-0D53CD4931AA}" type="slidenum">
              <a:rPr lang="zh-CN" altLang="en-US" sz="900">
                <a:solidFill>
                  <a:srgbClr val="898989"/>
                </a:solidFill>
              </a:rPr>
              <a:pPr eaLnBrk="1" hangingPunct="1"/>
              <a:t>39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548688" y="415150"/>
            <a:ext cx="52578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marL="476250" indent="-4762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t" hangingPunct="1"/>
            <a:endParaRPr lang="zh-CN" altLang="en-US" sz="2100" b="1" dirty="0">
              <a:solidFill>
                <a:srgbClr val="3333FF"/>
              </a:solidFill>
              <a:latin typeface="Tahoma" panose="020B0604030504040204" pitchFamily="34" charset="0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类创建对象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应用程序中使用对象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应用程序的基本结构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编程风格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20000"/>
            </a:pP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688" y="214606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160441761"/>
      </p:ext>
    </p:extLst>
  </p:cSld>
  <p:clrMapOvr>
    <a:masterClrMapping/>
  </p:clrMapOvr>
  <p:transition spd="med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精度从“低”到“高”排列的顺序：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386" y="1019777"/>
            <a:ext cx="88852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  char 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l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ong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float  double</a:t>
            </a: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在计算算术表达式的值时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使用下列计算精度规则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．如果表达式中有双精度浮点数（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型数据），则按双精度进行运算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．如果表达式中最高精度是单精度浮点数（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型数据），则按单精度进行运算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型整数，则按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精度进行运算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．如果表达式中最高精度低于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型整数，则按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精度进行运算。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6EA311-1C3F-4D86-8FB4-6A6AB9171752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40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问题的提出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0" y="1109358"/>
            <a:ext cx="5355528" cy="300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928" y="740026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以下是一个能输出圆的面积的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应用程序的源文件。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928" y="4180722"/>
            <a:ext cx="876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那么请同学思考一个问题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：如果其他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应用程序也想计算圆的面积，同样需要知道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计算圆面积的算法，那么每个程序都要重新编写一个上述代码吗？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09938"/>
      </p:ext>
    </p:extLst>
  </p:cSld>
  <p:clrMapOvr>
    <a:masterClrMapping/>
  </p:clrMapOvr>
  <p:transition spd="med" advClick="0" advTm="3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6EA311-1C3F-4D86-8FB4-6A6AB9171752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41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简单的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958" y="642324"/>
            <a:ext cx="891008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面向对象的一个重要思想就是通过抽象得到类，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即将某些数据以及针对这些数据上的操作封装在一个类中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，抽象的关键有两点：一是数据，二是数据上的操作。我们对所观察的圆做如下抽象：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具有半径之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属性；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使用半径计算出圆的面积。 </a:t>
            </a:r>
          </a:p>
          <a:p>
            <a:pPr algn="just" eaLnBrk="1" hangingPunct="1">
              <a:spcBef>
                <a:spcPct val="200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类包括类声明和类体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6" y="2562850"/>
            <a:ext cx="4291044" cy="20431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0026" y="2913321"/>
            <a:ext cx="518869" cy="1956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58895" y="28418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endParaRPr 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4862" y="32111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变量声明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7721" y="358441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方法的定义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356556"/>
      </p:ext>
    </p:extLst>
  </p:cSld>
  <p:clrMapOvr>
    <a:masterClrMapping/>
  </p:clrMapOvr>
  <p:transition spd="med" advClick="0" advTm="3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42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语言中最重要的一种数据类型。用类创建对象需经过两个步骤：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声明对象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为对象分配（成员）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  <a:buFont typeface="Wingdings" panose="05000000000000000000" pitchFamily="2" charset="2"/>
              <a:buChar char="§"/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用类声明对象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类也是一种数据类型，因此可以使用类来声明一个变量，那么，在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语言中，用类声明的变量就称之为一个对象，例如用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声明一个名字为</a:t>
            </a: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的对象：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4001314"/>
            <a:ext cx="8910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声明对象变量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后，变量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的内存中还没有任何数据，称这时的</a:t>
            </a:r>
            <a:r>
              <a:rPr kumimoji="1"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是一个空对象</a:t>
            </a:r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。空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对象不能使用，必须再进行为对象分配变量的步骤。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41" y="3055678"/>
            <a:ext cx="2002469" cy="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27317"/>
      </p:ext>
    </p:extLst>
  </p:cSld>
  <p:clrMapOvr>
    <a:masterClrMapping/>
  </p:clrMapOvr>
  <p:transition spd="med" advClick="0" advTm="3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43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为对象分配变量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为上述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类声明的</a:t>
            </a: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对象分配变量的代码如下：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Circle();</a:t>
            </a: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是为对象分配变量的运算符，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Circle()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类的构造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声明对象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时也可以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同时为对象分配变量，例如，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  </a:t>
            </a: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对象中存放的这个引用就是</a:t>
            </a:r>
            <a:r>
              <a:rPr lang="en-US" altLang="zh-CN" sz="1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内存单元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3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graphicFrame>
        <p:nvGraphicFramePr>
          <p:cNvPr id="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03424"/>
              </p:ext>
            </p:extLst>
          </p:nvPr>
        </p:nvGraphicFramePr>
        <p:xfrm>
          <a:off x="5645623" y="2151068"/>
          <a:ext cx="29718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位图图像" r:id="rId4" imgW="2505425" imgH="1085714" progId="Paint.Picture">
                  <p:embed/>
                </p:oleObj>
              </mc:Choice>
              <mc:Fallback>
                <p:oleObj name="位图图像" r:id="rId4" imgW="2505425" imgH="1085714" progId="Paint.Picture">
                  <p:embed/>
                  <p:pic>
                    <p:nvPicPr>
                      <p:cNvPr id="2150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623" y="2151068"/>
                        <a:ext cx="29718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120744"/>
      </p:ext>
    </p:extLst>
  </p:cSld>
  <p:clrMapOvr>
    <a:masterClrMapping/>
  </p:clrMapOvr>
  <p:transition spd="med" advClick="0" advTm="3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44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106373" y="717166"/>
            <a:ext cx="9037627" cy="236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为对象分配变量</a:t>
            </a:r>
            <a:endParaRPr lang="en-US" altLang="zh-CN" sz="1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zh-CN" altLang="en-US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一个类可以创建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不同的对象，这些对象被分配不同的变量。</a:t>
            </a:r>
            <a:endParaRPr lang="en-US" altLang="zh-CN" sz="18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</a:t>
            </a:r>
            <a:r>
              <a:rPr lang="en-US" altLang="zh-CN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new Circle();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r>
              <a:rPr lang="en-US" altLang="zh-CN" sz="1800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circleTwo</a:t>
            </a:r>
            <a:r>
              <a:rPr lang="en-US" altLang="zh-CN" sz="1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new Circle();</a:t>
            </a:r>
          </a:p>
          <a:p>
            <a:pPr eaLnBrk="1" hangingPunct="1">
              <a:spcBef>
                <a:spcPct val="20000"/>
              </a:spcBef>
              <a:buClr>
                <a:srgbClr val="0000FF"/>
              </a:buClr>
              <a:buSzPct val="150000"/>
            </a:pPr>
            <a:endParaRPr lang="en-US" altLang="zh-CN" sz="18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</a:rPr>
              <a:t>使用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Circle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类创建对象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4546" y="2041301"/>
            <a:ext cx="1210615" cy="643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2880302"/>
            <a:ext cx="6803763" cy="12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79716"/>
      </p:ext>
    </p:extLst>
  </p:cSld>
  <p:clrMapOvr>
    <a:masterClrMapping/>
  </p:clrMapOvr>
  <p:transition spd="med" advClick="0" advTm="3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45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使用对象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302" y="665478"/>
            <a:ext cx="8831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对象通过使用“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运算符操作自己的变量和调用方法。对象操作自己的变量的的格式为：对象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circleOne.radius</a:t>
            </a:r>
            <a:r>
              <a:rPr kumimoji="1" 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=100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circleTwo.radius</a:t>
            </a:r>
            <a:r>
              <a:rPr kumimoji="1" 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=90;</a:t>
            </a: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调用方法的格式为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：对象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</a:p>
          <a:p>
            <a:r>
              <a:rPr kumimoji="1" lang="en-US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circleOne.getArea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866973571"/>
      </p:ext>
    </p:extLst>
  </p:cSld>
  <p:clrMapOvr>
    <a:masterClrMapping/>
  </p:clrMapOvr>
  <p:transition spd="med" advClick="0" advTm="3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46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在应用程序中使用对象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8468" y="638798"/>
            <a:ext cx="6400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hlinkClick r:id="rId3" action="ppaction://hlinkfile"/>
              </a:rPr>
              <a:t>Circle.java</a:t>
            </a:r>
            <a:endParaRPr lang="en-US" altLang="zh-CN" sz="1500" b="1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zh-CN" sz="15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class Circle{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double radius;   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圆的半径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double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{   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计算面积的方法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double area=3.14*radius*radius;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return area;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hlinkClick r:id="rId4" action="ppaction://hlinkfile"/>
              </a:rPr>
              <a:t>Example2_1.java</a:t>
            </a:r>
            <a:endParaRPr lang="en-US" altLang="zh-CN" sz="1500" b="1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zh-CN" sz="15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public class Example2_1{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public static void main(String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args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[]){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Circle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circleOne,circleTwo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;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声明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个对象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= new Circle();    //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创建</a:t>
            </a:r>
            <a:r>
              <a:rPr lang="zh-CN" altLang="en-US" sz="1500" b="1" dirty="0" smtClean="0">
                <a:solidFill>
                  <a:schemeClr val="bg1">
                    <a:lumMod val="95000"/>
                  </a:schemeClr>
                </a:solidFill>
              </a:rPr>
              <a:t>对象，并为对象分配变量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= new Circle();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circleOne.radius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=123.86;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circleTwo.radius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=69;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double area=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circleOne.getArea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System.out.println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("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circleOne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的面积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:"+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area);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area=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circleTwo.getArea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    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System.out.println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("</a:t>
            </a:r>
            <a:r>
              <a:rPr lang="en-US" altLang="zh-CN" sz="1500" b="1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circleTwo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</a:rPr>
              <a:t>的面积</a:t>
            </a:r>
            <a:r>
              <a:rPr lang="zh-CN" altLang="en-US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:"+</a:t>
            </a: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area);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   }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zh-CN" sz="15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3147052"/>
      </p:ext>
    </p:extLst>
  </p:cSld>
  <p:clrMapOvr>
    <a:masterClrMapping/>
  </p:clrMapOvr>
  <p:transition spd="med" advClick="0" advTm="3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45460-ADB4-4F4B-B4CE-FEAD5425ED2E}" type="slidenum">
              <a:rPr lang="zh-CN" altLang="en-US" sz="900">
                <a:solidFill>
                  <a:srgbClr val="898989"/>
                </a:solidFill>
              </a:rPr>
              <a:pPr eaLnBrk="1" hangingPunct="1"/>
              <a:t>47</a:t>
            </a:fld>
            <a:endParaRPr lang="zh-CN" altLang="en-US" sz="900">
              <a:solidFill>
                <a:srgbClr val="898989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Java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应用程序的基本结构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7486" y="674823"/>
            <a:ext cx="891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应用程序是由若干个类所构成，但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必须有一个主类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，即含有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方法的类，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应用程序总是从主类的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方法开始执行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程序就是由若干个类所构成。一个</a:t>
            </a:r>
            <a:r>
              <a:rPr kumimoji="1" 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程序可以将它使用的各个类分别存放在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的源文件中，也可以将它使用的类存放在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97" y="2312572"/>
            <a:ext cx="3390535" cy="23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0362"/>
      </p:ext>
    </p:extLst>
  </p:cSld>
  <p:clrMapOvr>
    <a:masterClrMapping/>
  </p:clrMapOvr>
  <p:transition spd="med" advClick="0" advTm="3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Java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应用程序的基本结构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9" y="717251"/>
            <a:ext cx="3711149" cy="4087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75" y="717251"/>
            <a:ext cx="2958651" cy="316597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59179" y="3911764"/>
            <a:ext cx="481568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例子2中的三个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Example2_2.java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file"/>
              </a:rPr>
              <a:t>Rect.java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Lader.java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都保存在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Example2_2.java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是含有主类的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源文件。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编译： 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kumimoji="1" lang="en-US" altLang="zh-CN" sz="1200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Example2_2.java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运行： 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C:\ch2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Example2_2</a:t>
            </a:r>
          </a:p>
        </p:txBody>
      </p:sp>
      <p:sp>
        <p:nvSpPr>
          <p:cNvPr id="10" name="矩形 9"/>
          <p:cNvSpPr/>
          <p:nvPr/>
        </p:nvSpPr>
        <p:spPr>
          <a:xfrm>
            <a:off x="1395663" y="98125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b="1" dirty="0" smtClean="0">
                <a:solidFill>
                  <a:srgbClr val="C00000"/>
                </a:solidFill>
              </a:rPr>
              <a:t>\\ public</a:t>
            </a:r>
            <a:r>
              <a:rPr lang="zh-CN" altLang="en-US" sz="1000" b="1" dirty="0">
                <a:solidFill>
                  <a:srgbClr val="C00000"/>
                </a:solidFill>
              </a:rPr>
              <a:t>是一个访问权限修饰符，表示被修饰者有公共访问权限。</a:t>
            </a:r>
            <a:endParaRPr lang="en-US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93060"/>
      </p:ext>
    </p:extLst>
  </p:cSld>
  <p:clrMapOvr>
    <a:masterClrMapping/>
  </p:clrMapOvr>
  <p:transition spd="med" advClick="0" advTm="3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在一个源文件中编写多个类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368" y="634211"/>
            <a:ext cx="89755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允许在一个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源文件中编写多个类，但其中的多个类至多只能有一个类使用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注：如果有一个类是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，那么源文件名字必须与这个类名字完全相同。</a:t>
            </a:r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查看书本例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2.3】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756129"/>
      </p:ext>
    </p:extLst>
  </p:cSld>
  <p:clrMapOvr>
    <a:masterClrMapping/>
  </p:clrMapOvr>
  <p:transition spd="med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关系运算符与关系表达式：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73" y="1093917"/>
            <a:ext cx="882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关系运算符是二目运算符，用来比较两个值的关系。关系运算符的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运算结果是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型，当运算符对应的关系成立时，运算结果是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false。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10&lt;9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48308"/>
              </p:ext>
            </p:extLst>
          </p:nvPr>
        </p:nvGraphicFramePr>
        <p:xfrm>
          <a:off x="1424786" y="2118574"/>
          <a:ext cx="6400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位图图像" r:id="rId5" imgW="5200000" imgH="2085714" progId="Paint.Picture">
                  <p:embed/>
                </p:oleObj>
              </mc:Choice>
              <mc:Fallback>
                <p:oleObj name="位图图像" r:id="rId5" imgW="5200000" imgH="2085714" progId="Paint.Picture">
                  <p:embed/>
                  <p:pic>
                    <p:nvPicPr>
                      <p:cNvPr id="2150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786" y="2118574"/>
                        <a:ext cx="64008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8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编程风格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168" y="666802"/>
            <a:ext cx="90798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Allmans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Allmans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风格也称“独行”风格，即左、右大括号各自独占一行。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Kernighan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Kernighan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风格也称“行尾”风格，即左大括号在上一行的行尾，而右大括号独占一行 。 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注释的目的是有利于代码的维护和阅读，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支持两种格式的注释。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单行注释使用“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表示单行注释的开始，即该行中从“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开始的后续内容为注释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2)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多行注释使用“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表示注释的开始，以“*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表示注释结束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272934"/>
      </p:ext>
    </p:extLst>
  </p:cSld>
  <p:clrMapOvr>
    <a:masterClrMapping/>
  </p:clrMapOvr>
  <p:transition spd="med" advClick="0" advTm="3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编程风格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" y="695184"/>
            <a:ext cx="4400582" cy="4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2286"/>
      </p:ext>
    </p:extLst>
  </p:cSld>
  <p:clrMapOvr>
    <a:masterClrMapping/>
  </p:clrMapOvr>
  <p:transition spd="med" advClick="0" advTm="3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110" y="1026279"/>
            <a:ext cx="8332839" cy="116185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95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----</a:t>
            </a:r>
            <a:r>
              <a:rPr lang="zh-CN" altLang="en-US" sz="2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类与对象</a:t>
            </a:r>
            <a:endParaRPr lang="zh-CN" altLang="en-US" sz="20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34"/>
          <p:cNvGrpSpPr/>
          <p:nvPr/>
        </p:nvGrpSpPr>
        <p:grpSpPr>
          <a:xfrm>
            <a:off x="1829562" y="2327673"/>
            <a:ext cx="5484878" cy="244078"/>
            <a:chOff x="2481804" y="4179888"/>
            <a:chExt cx="7313171" cy="325437"/>
          </a:xfrm>
          <a:solidFill>
            <a:schemeClr val="accent1">
              <a:lumMod val="75000"/>
            </a:schemeClr>
          </a:solidFill>
        </p:grpSpPr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92"/>
            <p:cNvSpPr>
              <a:spLocks/>
            </p:cNvSpPr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93"/>
            <p:cNvSpPr>
              <a:spLocks/>
            </p:cNvSpPr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94"/>
            <p:cNvSpPr>
              <a:spLocks/>
            </p:cNvSpPr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95"/>
            <p:cNvSpPr>
              <a:spLocks/>
            </p:cNvSpPr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100"/>
            <p:cNvSpPr>
              <a:spLocks/>
            </p:cNvSpPr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101"/>
            <p:cNvSpPr>
              <a:spLocks/>
            </p:cNvSpPr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102"/>
            <p:cNvSpPr>
              <a:spLocks/>
            </p:cNvSpPr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103"/>
            <p:cNvSpPr>
              <a:spLocks/>
            </p:cNvSpPr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108"/>
            <p:cNvSpPr>
              <a:spLocks/>
            </p:cNvSpPr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109"/>
            <p:cNvSpPr>
              <a:spLocks/>
            </p:cNvSpPr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110"/>
            <p:cNvSpPr>
              <a:spLocks/>
            </p:cNvSpPr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11"/>
            <p:cNvSpPr>
              <a:spLocks/>
            </p:cNvSpPr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12"/>
            <p:cNvSpPr>
              <a:spLocks/>
            </p:cNvSpPr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13"/>
            <p:cNvSpPr>
              <a:spLocks/>
            </p:cNvSpPr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14"/>
            <p:cNvSpPr>
              <a:spLocks/>
            </p:cNvSpPr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15"/>
            <p:cNvSpPr>
              <a:spLocks/>
            </p:cNvSpPr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17"/>
            <p:cNvSpPr>
              <a:spLocks/>
            </p:cNvSpPr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27"/>
            <p:cNvSpPr>
              <a:spLocks/>
            </p:cNvSpPr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28"/>
            <p:cNvSpPr>
              <a:spLocks/>
            </p:cNvSpPr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30"/>
            <p:cNvSpPr>
              <a:spLocks/>
            </p:cNvSpPr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38"/>
            <p:cNvSpPr>
              <a:spLocks/>
            </p:cNvSpPr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39"/>
            <p:cNvSpPr>
              <a:spLocks/>
            </p:cNvSpPr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40"/>
            <p:cNvSpPr>
              <a:spLocks/>
            </p:cNvSpPr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44"/>
            <p:cNvSpPr>
              <a:spLocks/>
            </p:cNvSpPr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45"/>
            <p:cNvSpPr>
              <a:spLocks/>
            </p:cNvSpPr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6"/>
            <p:cNvSpPr>
              <a:spLocks/>
            </p:cNvSpPr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48"/>
            <p:cNvSpPr>
              <a:spLocks/>
            </p:cNvSpPr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49"/>
            <p:cNvSpPr>
              <a:spLocks/>
            </p:cNvSpPr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50"/>
            <p:cNvSpPr>
              <a:spLocks/>
            </p:cNvSpPr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51"/>
            <p:cNvSpPr>
              <a:spLocks/>
            </p:cNvSpPr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53"/>
            <p:cNvSpPr>
              <a:spLocks/>
            </p:cNvSpPr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54"/>
            <p:cNvSpPr>
              <a:spLocks/>
            </p:cNvSpPr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55"/>
            <p:cNvSpPr>
              <a:spLocks/>
            </p:cNvSpPr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2518816" y="2642106"/>
            <a:ext cx="4060558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教师：张靓靓       办公室：教一</a:t>
            </a:r>
            <a:r>
              <a:rPr lang="en-US" altLang="zh-CN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</a:rPr>
              <a:t>230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+mn-lt"/>
              <a:ea typeface="+mn-ea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10" y="3167646"/>
            <a:ext cx="3241776" cy="1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656972" y="352576"/>
            <a:ext cx="5257800" cy="465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marL="476250" indent="-4762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t" hangingPunct="1"/>
            <a:endParaRPr lang="zh-CN" altLang="en-US" sz="1600" b="1" dirty="0">
              <a:solidFill>
                <a:srgbClr val="3333FF"/>
              </a:solidFill>
              <a:latin typeface="Tahoma" panose="020B0604030504040204" pitchFamily="34" charset="0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构造方法与对象的创建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参数传值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对象的组合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实例成员与类成员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方法重载与多态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语句，访问权限</a:t>
            </a: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50000"/>
              <a:buFont typeface="Wingdings" panose="05000000000000000000" pitchFamily="2" charset="2"/>
              <a:buChar char="§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t" hangingPunct="1">
              <a:spcBef>
                <a:spcPct val="50000"/>
              </a:spcBef>
              <a:buClr>
                <a:srgbClr val="3333FF"/>
              </a:buClr>
              <a:buSzPct val="120000"/>
            </a:pPr>
            <a:endParaRPr lang="zh-CN" altLang="en-US" sz="1200" b="1" dirty="0">
              <a:latin typeface="Tahom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688" y="214606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目录：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39163634"/>
      </p:ext>
    </p:extLst>
  </p:cSld>
  <p:clrMapOvr>
    <a:masterClrMapping/>
  </p:clrMapOvr>
  <p:transition spd="med" advClick="0" advTm="30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面向对象的特性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882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面向对象编程主要体现下列三个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326005460"/>
      </p:ext>
    </p:extLst>
  </p:cSld>
  <p:clrMapOvr>
    <a:masterClrMapping/>
  </p:clrMapOvr>
  <p:transition spd="med" advClick="0" advTm="30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73" y="743820"/>
            <a:ext cx="88311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类是组成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程序的基本要素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。类是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语言中最重要的“数据类型”，类声明的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变量被称作对象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封装了一类对象的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状态和方法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。类是用来定义对象的模板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的实现包括两部分：类声明和类体。基本格式为：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类体的内容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435556"/>
      </p:ext>
    </p:extLst>
  </p:cSld>
  <p:clrMapOvr>
    <a:masterClrMapping/>
  </p:clrMapOvr>
  <p:transition spd="med" advClick="0" advTm="300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类声明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673227"/>
            <a:ext cx="92243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 ：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People”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动物”称作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和“动物”分别是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People{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 给类命名时，遵守下列编程风格（这不是语法要求的，但应当遵守）：</a:t>
            </a: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．如果类名使用拉丁字母，那么名字的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大写字母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，如。</a:t>
            </a: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．类名最好容易识别、见名知意。当类名由几个“单词”复合而成时，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大写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第一个字符不能是数字。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639689"/>
      </p:ext>
    </p:extLst>
  </p:cSld>
  <p:clrMapOvr>
    <a:masterClrMapping/>
  </p:clrMapOvr>
  <p:transition spd="med" advClick="0" advTm="300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类体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603" y="728671"/>
            <a:ext cx="89667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类声明之后的一对大括号“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以及它们之间的内容称作类体，大括号之间的内容称作类体的内容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体的内容由两部分构：一部分是变量的声明，用来刻画属性；另一部分是方法的定义，用来刻画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对变量进行操作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，即给出算法。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3" y="2259797"/>
            <a:ext cx="4444202" cy="25890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1611" y="3251915"/>
            <a:ext cx="1223493" cy="2511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972873" y="4003183"/>
            <a:ext cx="1223493" cy="2511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0116"/>
      </p:ext>
    </p:extLst>
  </p:cSld>
  <p:clrMapOvr>
    <a:masterClrMapping/>
  </p:clrMapOvr>
  <p:transition spd="med" advClick="0" advTm="300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95753"/>
            <a:ext cx="88349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体分为两部分：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、变量的声明；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、方法的定义。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．变量的类型：成员变量和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部变量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类型可以是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中的任何一种数据类型，包括基本类型：整型、浮点型、字符型；引用类型：数组、对象和接口（对象和接口见后续内容）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4" y="2758411"/>
            <a:ext cx="1767530" cy="18124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9701" y="3277673"/>
            <a:ext cx="1120462" cy="238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64028" y="32121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类</a:t>
            </a:r>
            <a:r>
              <a:rPr lang="zh-CN" altLang="en-US" b="1" dirty="0" smtClean="0">
                <a:solidFill>
                  <a:srgbClr val="C00000"/>
                </a:solidFill>
              </a:rPr>
              <a:t>声明的变量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29"/>
      </p:ext>
    </p:extLst>
  </p:cSld>
  <p:clrMapOvr>
    <a:masterClrMapping/>
  </p:clrMapOvr>
  <p:transition spd="med" advClick="0" advTm="3000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449" y="715072"/>
            <a:ext cx="88349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体分为两部分：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、变量的声明；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、方法的定义。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．变量的有效范围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变量在整个类内都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有效。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11" y="715072"/>
            <a:ext cx="5834579" cy="34061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2676" y="2469398"/>
            <a:ext cx="1365161" cy="3188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605"/>
      </p:ext>
    </p:extLst>
  </p:cSld>
  <p:clrMapOvr>
    <a:masterClrMapping/>
  </p:clrMapOvr>
  <p:transition spd="med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4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逻辑运算符与逻辑表达式：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1415"/>
            <a:ext cx="9037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逻辑运算符包括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。其中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为二目运算符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实现逻辑与、逻辑或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；！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非。逻辑运算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符的操作元必须是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型数据，逻辑运算符可以用来连接关系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2&gt;8&amp;&amp;9&gt;2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的结果为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452921"/>
              </p:ext>
            </p:extLst>
          </p:nvPr>
        </p:nvGraphicFramePr>
        <p:xfrm>
          <a:off x="1104900" y="2145405"/>
          <a:ext cx="69342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位图图像" r:id="rId5" imgW="4896533" imgH="1428949" progId="Paint.Picture">
                  <p:embed/>
                </p:oleObj>
              </mc:Choice>
              <mc:Fallback>
                <p:oleObj name="位图图像" r:id="rId5" imgW="4896533" imgH="1428949" progId="Paint.Picture">
                  <p:embed/>
                  <p:pic>
                    <p:nvPicPr>
                      <p:cNvPr id="22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2145405"/>
                        <a:ext cx="69342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6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成员变量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3" y="695753"/>
            <a:ext cx="8834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．编程风格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）一行只声明一个变量。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）变量的名字符合标识符规定。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）变量名字见名知意，避免容易混淆的变量名字。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464296"/>
      </p:ext>
    </p:extLst>
  </p:cSld>
  <p:clrMapOvr>
    <a:masterClrMapping/>
  </p:clrMapOvr>
  <p:transition spd="med" advClick="0" advTm="3000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350" y="673369"/>
            <a:ext cx="90216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方法的定义包括两部分：方法声明和方法体。一般格式为：</a:t>
            </a:r>
          </a:p>
          <a:p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方法声明部分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方法体的内容</a:t>
            </a: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  <a:p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．方法声明 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方法声明包括方法名和方法的返回类型，如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 </a:t>
            </a:r>
            <a:r>
              <a:rPr kumimoji="1" lang="en-US" altLang="zh-CN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getSpeed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{</a:t>
            </a:r>
          </a:p>
          <a:p>
            <a:pPr lvl="1"/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 speed</a:t>
            </a:r>
          </a:p>
          <a:p>
            <a:pPr lvl="1"/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方法返回的数据的类型可以是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中的任何数据类型之一，当一个方法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不需要返回数据</a:t>
            </a:r>
            <a:endParaRPr kumimoji="1"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时，返回类型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必须是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0810550"/>
      </p:ext>
    </p:extLst>
  </p:cSld>
  <p:clrMapOvr>
    <a:masterClrMapping/>
  </p:clrMapOvr>
  <p:transition spd="med" advClick="0" advTm="3000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350" y="673369"/>
            <a:ext cx="9021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．方法体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方法声明之后的一对大括号“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{” 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以及之间的内容称作方法的方法体。方法体的内容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、局部变量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声明；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2" y="2427695"/>
            <a:ext cx="4510120" cy="14716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350" y="4182021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：和类的成员变量不同，局部变量只在声明它的方法内有效，且与声明的位置有关。</a:t>
            </a:r>
            <a:endParaRPr kumimoji="1"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63934"/>
      </p:ext>
    </p:extLst>
  </p:cSld>
  <p:clrMapOvr>
    <a:masterClrMapping/>
  </p:clrMapOvr>
  <p:transition spd="med" advClick="0" advTm="3000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5" y="747434"/>
            <a:ext cx="6978033" cy="37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54159"/>
      </p:ext>
    </p:extLst>
  </p:cSld>
  <p:clrMapOvr>
    <a:masterClrMapping/>
  </p:clrMapOvr>
  <p:transition spd="med" advClick="0" advTm="3000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86" y="708338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如果局部变量的名字与成员变量的名字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成员变量被隐藏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，即这个成员变量在这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个方法内暂时失效。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0" y="2015115"/>
            <a:ext cx="7755795" cy="16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6160"/>
      </p:ext>
    </p:extLst>
  </p:cSld>
  <p:clrMapOvr>
    <a:masterClrMapping/>
  </p:clrMapOvr>
  <p:transition spd="med" advClick="0" advTm="3000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86" y="708338"/>
            <a:ext cx="707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区分成员变量和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如果想在这个方法中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被隐藏的成员变量，必须使用关键字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1" y="1461117"/>
            <a:ext cx="6544172" cy="20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2273"/>
      </p:ext>
    </p:extLst>
  </p:cSld>
  <p:clrMapOvr>
    <a:masterClrMapping/>
  </p:clrMapOvr>
  <p:transition spd="med" advClick="0" advTm="3000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类的</a:t>
            </a:r>
            <a:r>
              <a:rPr lang="en-US" altLang="zh-CN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UML</a:t>
            </a: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类图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" y="756793"/>
            <a:ext cx="3857128" cy="3650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07983" y="95998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第1层是名字层</a:t>
            </a:r>
            <a:r>
              <a:rPr kumimoji="1"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4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第2层是变量层，也称属性层</a:t>
            </a:r>
            <a:r>
              <a:rPr kumimoji="1"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4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第3层是方法层，也称操作层。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603210"/>
      </p:ext>
    </p:extLst>
  </p:cSld>
  <p:clrMapOvr>
    <a:masterClrMapping/>
  </p:clrMapOvr>
  <p:transition spd="med" advClick="0" advTm="3000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构造方法与对象的创建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18" y="651088"/>
            <a:ext cx="89539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类是面向对象语言中最重用的一种数据类型，那么就可以用它来声明变量。在面向对象语言中，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用类声明的变量被称作对象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。和基本数据类型不同，在用类声明对象后，还必须要创建对象，即为声明的对象分配变量(确定对象所具有的属性)，当使用一个类创建一个对象时，也称给出了这个类的一个实例。通俗的讲，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类是创建对象的“模板”，没有类就没有对象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。构造方法和对象的创建密切相关 </a:t>
            </a:r>
            <a:r>
              <a:rPr lang="zh-CN" altLang="en-US" b="1" dirty="0">
                <a:latin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724337"/>
      </p:ext>
    </p:extLst>
  </p:cSld>
  <p:clrMapOvr>
    <a:masterClrMapping/>
  </p:clrMapOvr>
  <p:transition spd="med" advClick="0" advTm="3000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构造方法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186" y="702604"/>
            <a:ext cx="91552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构造方法是一种特殊方法，它的名字必须与它所在的类的名字完全相同，而且没有类型。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一个类中编写若干个构造方法，但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必须保证他们的参数不同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，即参数的个数不同，或者是参数的类型不同。 </a:t>
            </a: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注意的是</a:t>
            </a: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如果类中没有编写构造方法，系统会默认该类只有一个构造方法，该默认的构造方法是无参数的，且方法体中没有语句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Lader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(){</a:t>
            </a:r>
          </a:p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kumimoji="1"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）如果类里定义了一个或多个构造方法，那么</a:t>
            </a:r>
            <a:r>
              <a:rPr kumimoji="1"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不提供默认的构造方法 。 </a:t>
            </a:r>
          </a:p>
        </p:txBody>
      </p:sp>
    </p:spTree>
    <p:extLst>
      <p:ext uri="{BB962C8B-B14F-4D97-AF65-F5344CB8AC3E}">
        <p14:creationId xmlns:p14="http://schemas.microsoft.com/office/powerpoint/2010/main" val="3151006637"/>
      </p:ext>
    </p:extLst>
  </p:cSld>
  <p:clrMapOvr>
    <a:masterClrMapping/>
  </p:clrMapOvr>
  <p:transition spd="med" advClick="0" advTm="3000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98360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</a:rPr>
              <a:t>需要注意的问题</a:t>
            </a:r>
            <a:endParaRPr lang="zh-CN" altLang="en-US" sz="32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760766"/>
            <a:ext cx="87125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类体的内容由两部分构成：一部分是变量的声明，另一部分是方法的定义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成员变量的操作只能放在方法中，方法可以对成员变量和该方法体中声明的局部变量进行操作。在声明成员变量时可以同时赋予初值，但是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不可以在类体中有单独的赋值语句</a:t>
            </a:r>
            <a:r>
              <a:rPr kumimoji="1"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（不可以有变量的声明和方法的定义以外的其它语句</a:t>
            </a:r>
            <a:endParaRPr kumimoji="1" 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" y="2284045"/>
            <a:ext cx="6750936" cy="25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2327"/>
      </p:ext>
    </p:extLst>
  </p:cSld>
  <p:clrMapOvr>
    <a:masterClrMapping/>
  </p:clrMapOvr>
  <p:transition spd="med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赋值运算符与赋值表达式：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72" y="1111415"/>
            <a:ext cx="90376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赋值运算符是二目运算符，左面的操作元必须是变量，不能是常量或表达式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运算符的优先级较低，是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级，结合方向右到左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表达式的值就是“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左面变量的值。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不要将赋值运算符“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与等号逻辑运算符“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==”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混淆，比如，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是非法的表达式，而表达式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373" y="724585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赋值运算符与赋值表达式：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372" y="1111415"/>
            <a:ext cx="9037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赋值运算符是二目运算符，左面的操作元必须是变量，不能是常量或表达式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运算符的优先级较低，是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级，结合方向右到左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表达式的值就是“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左面变量的值。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不要将赋值运算符“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与等号逻辑运算符“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==”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混淆，比如，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是非法的表达式，而表达式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12==12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1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0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25366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6373" y="632297"/>
            <a:ext cx="878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位运算符：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44" y="1001629"/>
            <a:ext cx="88411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整型数据在内存中以二进制的形式表示。比如一个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型变量在内存里占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型数据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的二进制表示为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00000000 00000000 00000000 00000111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两个整型数据实施位运算，即对两个整型数据对应的位进行运算得到一个新的整型数据。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1．“按位与”运算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“按位与”运算符“&amp;”是双目运算符。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2．“按位或”运算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“按位或”运算符：“|”是二目运算符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3．“按位非”运算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“按位非”运算符：“~”是单目运算符。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4．“按位异或”运算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“按位异或”运算符：“^”是二目运算符。 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注意:参与运算的是两个整型数据、结果也是整型数据。</a:t>
            </a:r>
          </a:p>
          <a:p>
            <a:pPr algn="just" eaLnBrk="1" hangingPunct="1">
              <a:spcBef>
                <a:spcPct val="1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注意:运算法则是什么？运算结果的精度怎样？</a:t>
            </a:r>
          </a:p>
        </p:txBody>
      </p:sp>
    </p:spTree>
    <p:extLst>
      <p:ext uri="{BB962C8B-B14F-4D97-AF65-F5344CB8AC3E}">
        <p14:creationId xmlns:p14="http://schemas.microsoft.com/office/powerpoint/2010/main" val="2127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6373" y="17115"/>
            <a:ext cx="90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</a:rPr>
              <a:t>运算符、表达式与语句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642481"/>
            <a:ext cx="914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0" y="819665"/>
            <a:ext cx="7482623" cy="38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11217</TotalTime>
  <Words>5050</Words>
  <Application>Microsoft Office PowerPoint</Application>
  <PresentationFormat>全屏显示(16:9)</PresentationFormat>
  <Paragraphs>587</Paragraphs>
  <Slides>69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2" baseType="lpstr">
      <vt:lpstr>等线</vt:lpstr>
      <vt:lpstr>等线 Light</vt:lpstr>
      <vt:lpstr>隶书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繁夕设计</dc:creator>
  <cp:lastModifiedBy>张靓靓</cp:lastModifiedBy>
  <cp:revision>714</cp:revision>
  <dcterms:created xsi:type="dcterms:W3CDTF">2015-10-14T14:36:20Z</dcterms:created>
  <dcterms:modified xsi:type="dcterms:W3CDTF">2021-03-16T10:16:48Z</dcterms:modified>
</cp:coreProperties>
</file>